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65" r:id="rId4"/>
    <p:sldId id="258" r:id="rId5"/>
    <p:sldId id="259" r:id="rId6"/>
    <p:sldId id="262" r:id="rId7"/>
    <p:sldId id="266" r:id="rId8"/>
    <p:sldId id="267" r:id="rId9"/>
    <p:sldId id="273" r:id="rId10"/>
    <p:sldId id="274" r:id="rId11"/>
    <p:sldId id="272" r:id="rId12"/>
    <p:sldId id="263" r:id="rId13"/>
    <p:sldId id="264" r:id="rId14"/>
    <p:sldId id="268" r:id="rId15"/>
    <p:sldId id="269" r:id="rId16"/>
    <p:sldId id="270" r:id="rId17"/>
    <p:sldId id="275" r:id="rId18"/>
    <p:sldId id="281" r:id="rId19"/>
    <p:sldId id="276" r:id="rId20"/>
    <p:sldId id="278" r:id="rId21"/>
    <p:sldId id="279" r:id="rId22"/>
    <p:sldId id="280" r:id="rId23"/>
    <p:sldId id="282" r:id="rId24"/>
    <p:sldId id="283" r:id="rId25"/>
    <p:sldId id="277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71" r:id="rId40"/>
    <p:sldId id="260" r:id="rId41"/>
    <p:sldId id="26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7B00CA-7771-4265-A0C5-43A59BBB0C5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756A97B-B36E-41BA-984D-FF5F3C6884BD}">
      <dgm:prSet phldrT="[Text]"/>
      <dgm:spPr/>
      <dgm:t>
        <a:bodyPr/>
        <a:lstStyle/>
        <a:p>
          <a:r>
            <a:rPr lang="en-US" dirty="0" smtClean="0"/>
            <a:t>Set target and predictor variables</a:t>
          </a:r>
          <a:endParaRPr lang="en-US" dirty="0"/>
        </a:p>
      </dgm:t>
    </dgm:pt>
    <dgm:pt modelId="{28F70CCB-9F8E-4720-B35B-36C47B9F65D3}" type="parTrans" cxnId="{1F69E38A-A0E4-4568-92A5-F3258ED7BF03}">
      <dgm:prSet/>
      <dgm:spPr/>
      <dgm:t>
        <a:bodyPr/>
        <a:lstStyle/>
        <a:p>
          <a:endParaRPr lang="en-US"/>
        </a:p>
      </dgm:t>
    </dgm:pt>
    <dgm:pt modelId="{F345C838-0418-467F-B7CF-81E056220914}" type="sibTrans" cxnId="{1F69E38A-A0E4-4568-92A5-F3258ED7BF03}">
      <dgm:prSet/>
      <dgm:spPr/>
      <dgm:t>
        <a:bodyPr/>
        <a:lstStyle/>
        <a:p>
          <a:endParaRPr lang="en-US"/>
        </a:p>
      </dgm:t>
    </dgm:pt>
    <dgm:pt modelId="{30B3FDD5-0D70-4FB4-BD29-ACAD2B51BA09}">
      <dgm:prSet phldrT="[Text]"/>
      <dgm:spPr/>
      <dgm:t>
        <a:bodyPr/>
        <a:lstStyle/>
        <a:p>
          <a:r>
            <a:rPr lang="en-US" dirty="0" smtClean="0"/>
            <a:t>Train-test-split and build model</a:t>
          </a:r>
          <a:endParaRPr lang="en-US" dirty="0"/>
        </a:p>
      </dgm:t>
    </dgm:pt>
    <dgm:pt modelId="{52A1B884-8C60-4C58-9F31-E9F131AC1E73}" type="parTrans" cxnId="{B6139EE0-E8CD-484A-A431-DB9FE5636DF2}">
      <dgm:prSet/>
      <dgm:spPr/>
      <dgm:t>
        <a:bodyPr/>
        <a:lstStyle/>
        <a:p>
          <a:endParaRPr lang="en-US"/>
        </a:p>
      </dgm:t>
    </dgm:pt>
    <dgm:pt modelId="{12AE3C1A-DA13-471D-952C-575D5B5F56CF}" type="sibTrans" cxnId="{B6139EE0-E8CD-484A-A431-DB9FE5636DF2}">
      <dgm:prSet/>
      <dgm:spPr/>
      <dgm:t>
        <a:bodyPr/>
        <a:lstStyle/>
        <a:p>
          <a:endParaRPr lang="en-US"/>
        </a:p>
      </dgm:t>
    </dgm:pt>
    <dgm:pt modelId="{7B9714D1-DEFC-4608-A59E-3BB146E1ABB8}">
      <dgm:prSet phldrT="[Text]"/>
      <dgm:spPr/>
      <dgm:t>
        <a:bodyPr/>
        <a:lstStyle/>
        <a:p>
          <a:r>
            <a:rPr lang="en-US" dirty="0" smtClean="0"/>
            <a:t>Find accuracy score, </a:t>
          </a:r>
          <a:r>
            <a:rPr lang="en-US" dirty="0" err="1" smtClean="0"/>
            <a:t>y_pred</a:t>
          </a:r>
          <a:endParaRPr lang="en-US" dirty="0"/>
        </a:p>
      </dgm:t>
    </dgm:pt>
    <dgm:pt modelId="{35046693-8BE5-43DB-9DD5-6B442551AC93}" type="parTrans" cxnId="{3ECCCF0E-572C-460B-9F61-3EE584B6BC25}">
      <dgm:prSet/>
      <dgm:spPr/>
      <dgm:t>
        <a:bodyPr/>
        <a:lstStyle/>
        <a:p>
          <a:endParaRPr lang="en-US"/>
        </a:p>
      </dgm:t>
    </dgm:pt>
    <dgm:pt modelId="{5FC37387-FE2E-4576-AFF0-310945DA1D0F}" type="sibTrans" cxnId="{3ECCCF0E-572C-460B-9F61-3EE584B6BC25}">
      <dgm:prSet/>
      <dgm:spPr/>
      <dgm:t>
        <a:bodyPr/>
        <a:lstStyle/>
        <a:p>
          <a:endParaRPr lang="en-US"/>
        </a:p>
      </dgm:t>
    </dgm:pt>
    <dgm:pt modelId="{D37E298F-2C74-4267-B92C-C61CDDFD620A}">
      <dgm:prSet phldrT="[Text]"/>
      <dgm:spPr/>
      <dgm:t>
        <a:bodyPr/>
        <a:lstStyle/>
        <a:p>
          <a:r>
            <a:rPr lang="en-US" dirty="0" smtClean="0"/>
            <a:t>Construct confusion matrix</a:t>
          </a:r>
          <a:endParaRPr lang="en-US" dirty="0"/>
        </a:p>
      </dgm:t>
    </dgm:pt>
    <dgm:pt modelId="{40062D1C-9611-43CE-81DB-032A3311D83D}" type="parTrans" cxnId="{1AFB92E6-2467-4A78-AF15-C99252BAAA49}">
      <dgm:prSet/>
      <dgm:spPr/>
      <dgm:t>
        <a:bodyPr/>
        <a:lstStyle/>
        <a:p>
          <a:endParaRPr lang="en-US"/>
        </a:p>
      </dgm:t>
    </dgm:pt>
    <dgm:pt modelId="{2223D495-D682-4C9C-A2C0-FABF164F7944}" type="sibTrans" cxnId="{1AFB92E6-2467-4A78-AF15-C99252BAAA49}">
      <dgm:prSet/>
      <dgm:spPr/>
      <dgm:t>
        <a:bodyPr/>
        <a:lstStyle/>
        <a:p>
          <a:endParaRPr lang="en-US"/>
        </a:p>
      </dgm:t>
    </dgm:pt>
    <dgm:pt modelId="{B60FAE74-EC7E-4F1C-A020-E4864F106E21}">
      <dgm:prSet phldrT="[Text]"/>
      <dgm:spPr/>
      <dgm:t>
        <a:bodyPr/>
        <a:lstStyle/>
        <a:p>
          <a:r>
            <a:rPr lang="en-US" dirty="0" smtClean="0"/>
            <a:t>Classification report</a:t>
          </a:r>
          <a:endParaRPr lang="en-US" dirty="0"/>
        </a:p>
      </dgm:t>
    </dgm:pt>
    <dgm:pt modelId="{D1DBF695-7760-4AC8-BE2C-00C4967A758B}" type="parTrans" cxnId="{DE27C93C-C7DF-465E-A183-D84DE2CDAAA3}">
      <dgm:prSet/>
      <dgm:spPr/>
      <dgm:t>
        <a:bodyPr/>
        <a:lstStyle/>
        <a:p>
          <a:endParaRPr lang="en-US"/>
        </a:p>
      </dgm:t>
    </dgm:pt>
    <dgm:pt modelId="{287188FB-FEC3-49C5-A683-A6E9AF7FF35B}" type="sibTrans" cxnId="{DE27C93C-C7DF-465E-A183-D84DE2CDAAA3}">
      <dgm:prSet/>
      <dgm:spPr/>
      <dgm:t>
        <a:bodyPr/>
        <a:lstStyle/>
        <a:p>
          <a:endParaRPr lang="en-US"/>
        </a:p>
      </dgm:t>
    </dgm:pt>
    <dgm:pt modelId="{54354CB2-283E-4FCC-975B-53ED2D45E3EE}">
      <dgm:prSet phldrT="[Text]"/>
      <dgm:spPr/>
      <dgm:t>
        <a:bodyPr/>
        <a:lstStyle/>
        <a:p>
          <a:r>
            <a:rPr lang="en-US" dirty="0" smtClean="0"/>
            <a:t>Plot ROC curve</a:t>
          </a:r>
          <a:endParaRPr lang="en-US" dirty="0"/>
        </a:p>
      </dgm:t>
    </dgm:pt>
    <dgm:pt modelId="{43724A77-0231-434F-8114-65F080EF4FF9}" type="parTrans" cxnId="{308C51F0-FA3E-4A37-82CB-BE90F087A001}">
      <dgm:prSet/>
      <dgm:spPr/>
      <dgm:t>
        <a:bodyPr/>
        <a:lstStyle/>
        <a:p>
          <a:endParaRPr lang="en-US"/>
        </a:p>
      </dgm:t>
    </dgm:pt>
    <dgm:pt modelId="{B6AA871C-452E-4C50-BE9E-40FADFE27B17}" type="sibTrans" cxnId="{308C51F0-FA3E-4A37-82CB-BE90F087A001}">
      <dgm:prSet/>
      <dgm:spPr/>
      <dgm:t>
        <a:bodyPr/>
        <a:lstStyle/>
        <a:p>
          <a:endParaRPr lang="en-US"/>
        </a:p>
      </dgm:t>
    </dgm:pt>
    <dgm:pt modelId="{9FDD9C52-FBCC-46E9-88A8-7928ED5E1CBD}" type="pres">
      <dgm:prSet presAssocID="{647B00CA-7771-4265-A0C5-43A59BBB0C5E}" presName="CompostProcess" presStyleCnt="0">
        <dgm:presLayoutVars>
          <dgm:dir/>
          <dgm:resizeHandles val="exact"/>
        </dgm:presLayoutVars>
      </dgm:prSet>
      <dgm:spPr/>
    </dgm:pt>
    <dgm:pt modelId="{ADF5E06F-4D41-4389-9E07-717F4A91DAF3}" type="pres">
      <dgm:prSet presAssocID="{647B00CA-7771-4265-A0C5-43A59BBB0C5E}" presName="arrow" presStyleLbl="bgShp" presStyleIdx="0" presStyleCnt="1" custScaleX="110067"/>
      <dgm:spPr/>
    </dgm:pt>
    <dgm:pt modelId="{6ADEE8B7-8052-485A-965F-D1DE989646A9}" type="pres">
      <dgm:prSet presAssocID="{647B00CA-7771-4265-A0C5-43A59BBB0C5E}" presName="linearProcess" presStyleCnt="0"/>
      <dgm:spPr/>
    </dgm:pt>
    <dgm:pt modelId="{F017CB17-F223-4B16-BD87-B5B86BF72FA7}" type="pres">
      <dgm:prSet presAssocID="{1756A97B-B36E-41BA-984D-FF5F3C6884BD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343345-33F2-4B24-857A-C8F4C8E3910F}" type="pres">
      <dgm:prSet presAssocID="{F345C838-0418-467F-B7CF-81E056220914}" presName="sibTrans" presStyleCnt="0"/>
      <dgm:spPr/>
    </dgm:pt>
    <dgm:pt modelId="{2AAACFBF-4B53-4260-9666-39314C064882}" type="pres">
      <dgm:prSet presAssocID="{30B3FDD5-0D70-4FB4-BD29-ACAD2B51BA09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EA4612-58D5-4B42-B7EA-F4B7C9841882}" type="pres">
      <dgm:prSet presAssocID="{12AE3C1A-DA13-471D-952C-575D5B5F56CF}" presName="sibTrans" presStyleCnt="0"/>
      <dgm:spPr/>
    </dgm:pt>
    <dgm:pt modelId="{80E3584F-DC94-418D-AA63-A7D8152399CE}" type="pres">
      <dgm:prSet presAssocID="{7B9714D1-DEFC-4608-A59E-3BB146E1ABB8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69946C-210E-48C8-8995-569D3270A285}" type="pres">
      <dgm:prSet presAssocID="{5FC37387-FE2E-4576-AFF0-310945DA1D0F}" presName="sibTrans" presStyleCnt="0"/>
      <dgm:spPr/>
    </dgm:pt>
    <dgm:pt modelId="{AEE8EC91-43D4-45E0-A11A-95375D55E346}" type="pres">
      <dgm:prSet presAssocID="{D37E298F-2C74-4267-B92C-C61CDDFD620A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DC6F1-02D9-43FA-BA89-B49DA94B7589}" type="pres">
      <dgm:prSet presAssocID="{2223D495-D682-4C9C-A2C0-FABF164F7944}" presName="sibTrans" presStyleCnt="0"/>
      <dgm:spPr/>
    </dgm:pt>
    <dgm:pt modelId="{E66529BE-39AC-4BD3-9080-1217C34D4E8F}" type="pres">
      <dgm:prSet presAssocID="{B60FAE74-EC7E-4F1C-A020-E4864F106E21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CC3DB7-B17E-4D3F-A99A-2DE1B5F1988A}" type="pres">
      <dgm:prSet presAssocID="{287188FB-FEC3-49C5-A683-A6E9AF7FF35B}" presName="sibTrans" presStyleCnt="0"/>
      <dgm:spPr/>
    </dgm:pt>
    <dgm:pt modelId="{0DE4BC58-2345-4A51-A6A0-85E01E85D9C6}" type="pres">
      <dgm:prSet presAssocID="{54354CB2-283E-4FCC-975B-53ED2D45E3EE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2E1177-0F9F-4E47-AAFA-7261A4A06B48}" type="presOf" srcId="{7B9714D1-DEFC-4608-A59E-3BB146E1ABB8}" destId="{80E3584F-DC94-418D-AA63-A7D8152399CE}" srcOrd="0" destOrd="0" presId="urn:microsoft.com/office/officeart/2005/8/layout/hProcess9"/>
    <dgm:cxn modelId="{DE27C93C-C7DF-465E-A183-D84DE2CDAAA3}" srcId="{647B00CA-7771-4265-A0C5-43A59BBB0C5E}" destId="{B60FAE74-EC7E-4F1C-A020-E4864F106E21}" srcOrd="4" destOrd="0" parTransId="{D1DBF695-7760-4AC8-BE2C-00C4967A758B}" sibTransId="{287188FB-FEC3-49C5-A683-A6E9AF7FF35B}"/>
    <dgm:cxn modelId="{70BD89A0-6C04-41AB-A5EF-C690A05A0E71}" type="presOf" srcId="{647B00CA-7771-4265-A0C5-43A59BBB0C5E}" destId="{9FDD9C52-FBCC-46E9-88A8-7928ED5E1CBD}" srcOrd="0" destOrd="0" presId="urn:microsoft.com/office/officeart/2005/8/layout/hProcess9"/>
    <dgm:cxn modelId="{8CAE0484-25EC-4C6C-8026-9BCBC82E05A5}" type="presOf" srcId="{B60FAE74-EC7E-4F1C-A020-E4864F106E21}" destId="{E66529BE-39AC-4BD3-9080-1217C34D4E8F}" srcOrd="0" destOrd="0" presId="urn:microsoft.com/office/officeart/2005/8/layout/hProcess9"/>
    <dgm:cxn modelId="{B6139EE0-E8CD-484A-A431-DB9FE5636DF2}" srcId="{647B00CA-7771-4265-A0C5-43A59BBB0C5E}" destId="{30B3FDD5-0D70-4FB4-BD29-ACAD2B51BA09}" srcOrd="1" destOrd="0" parTransId="{52A1B884-8C60-4C58-9F31-E9F131AC1E73}" sibTransId="{12AE3C1A-DA13-471D-952C-575D5B5F56CF}"/>
    <dgm:cxn modelId="{3ECCCF0E-572C-460B-9F61-3EE584B6BC25}" srcId="{647B00CA-7771-4265-A0C5-43A59BBB0C5E}" destId="{7B9714D1-DEFC-4608-A59E-3BB146E1ABB8}" srcOrd="2" destOrd="0" parTransId="{35046693-8BE5-43DB-9DD5-6B442551AC93}" sibTransId="{5FC37387-FE2E-4576-AFF0-310945DA1D0F}"/>
    <dgm:cxn modelId="{1F69E38A-A0E4-4568-92A5-F3258ED7BF03}" srcId="{647B00CA-7771-4265-A0C5-43A59BBB0C5E}" destId="{1756A97B-B36E-41BA-984D-FF5F3C6884BD}" srcOrd="0" destOrd="0" parTransId="{28F70CCB-9F8E-4720-B35B-36C47B9F65D3}" sibTransId="{F345C838-0418-467F-B7CF-81E056220914}"/>
    <dgm:cxn modelId="{4FE7A634-DAF3-4B0E-9F2F-8C0563B4B654}" type="presOf" srcId="{1756A97B-B36E-41BA-984D-FF5F3C6884BD}" destId="{F017CB17-F223-4B16-BD87-B5B86BF72FA7}" srcOrd="0" destOrd="0" presId="urn:microsoft.com/office/officeart/2005/8/layout/hProcess9"/>
    <dgm:cxn modelId="{D5E55553-FA97-415B-AE22-3B18D43B678B}" type="presOf" srcId="{30B3FDD5-0D70-4FB4-BD29-ACAD2B51BA09}" destId="{2AAACFBF-4B53-4260-9666-39314C064882}" srcOrd="0" destOrd="0" presId="urn:microsoft.com/office/officeart/2005/8/layout/hProcess9"/>
    <dgm:cxn modelId="{308C51F0-FA3E-4A37-82CB-BE90F087A001}" srcId="{647B00CA-7771-4265-A0C5-43A59BBB0C5E}" destId="{54354CB2-283E-4FCC-975B-53ED2D45E3EE}" srcOrd="5" destOrd="0" parTransId="{43724A77-0231-434F-8114-65F080EF4FF9}" sibTransId="{B6AA871C-452E-4C50-BE9E-40FADFE27B17}"/>
    <dgm:cxn modelId="{1AFB92E6-2467-4A78-AF15-C99252BAAA49}" srcId="{647B00CA-7771-4265-A0C5-43A59BBB0C5E}" destId="{D37E298F-2C74-4267-B92C-C61CDDFD620A}" srcOrd="3" destOrd="0" parTransId="{40062D1C-9611-43CE-81DB-032A3311D83D}" sibTransId="{2223D495-D682-4C9C-A2C0-FABF164F7944}"/>
    <dgm:cxn modelId="{2A750A7C-7A45-48FA-A541-7AE45D730E30}" type="presOf" srcId="{54354CB2-283E-4FCC-975B-53ED2D45E3EE}" destId="{0DE4BC58-2345-4A51-A6A0-85E01E85D9C6}" srcOrd="0" destOrd="0" presId="urn:microsoft.com/office/officeart/2005/8/layout/hProcess9"/>
    <dgm:cxn modelId="{66168D04-0D6B-4F5E-B226-2CEE18EAC86B}" type="presOf" srcId="{D37E298F-2C74-4267-B92C-C61CDDFD620A}" destId="{AEE8EC91-43D4-45E0-A11A-95375D55E346}" srcOrd="0" destOrd="0" presId="urn:microsoft.com/office/officeart/2005/8/layout/hProcess9"/>
    <dgm:cxn modelId="{E43F95DC-EB3F-4914-863E-9516D43DBDA6}" type="presParOf" srcId="{9FDD9C52-FBCC-46E9-88A8-7928ED5E1CBD}" destId="{ADF5E06F-4D41-4389-9E07-717F4A91DAF3}" srcOrd="0" destOrd="0" presId="urn:microsoft.com/office/officeart/2005/8/layout/hProcess9"/>
    <dgm:cxn modelId="{C5A83629-3CCA-4505-89F7-99DDFD0052B0}" type="presParOf" srcId="{9FDD9C52-FBCC-46E9-88A8-7928ED5E1CBD}" destId="{6ADEE8B7-8052-485A-965F-D1DE989646A9}" srcOrd="1" destOrd="0" presId="urn:microsoft.com/office/officeart/2005/8/layout/hProcess9"/>
    <dgm:cxn modelId="{DB68BBD7-731A-4A20-8891-D04013591F59}" type="presParOf" srcId="{6ADEE8B7-8052-485A-965F-D1DE989646A9}" destId="{F017CB17-F223-4B16-BD87-B5B86BF72FA7}" srcOrd="0" destOrd="0" presId="urn:microsoft.com/office/officeart/2005/8/layout/hProcess9"/>
    <dgm:cxn modelId="{86816BAB-2DA4-40D0-A33D-37375DCED71D}" type="presParOf" srcId="{6ADEE8B7-8052-485A-965F-D1DE989646A9}" destId="{36343345-33F2-4B24-857A-C8F4C8E3910F}" srcOrd="1" destOrd="0" presId="urn:microsoft.com/office/officeart/2005/8/layout/hProcess9"/>
    <dgm:cxn modelId="{18123334-16FA-4990-94B9-6223F0639BFC}" type="presParOf" srcId="{6ADEE8B7-8052-485A-965F-D1DE989646A9}" destId="{2AAACFBF-4B53-4260-9666-39314C064882}" srcOrd="2" destOrd="0" presId="urn:microsoft.com/office/officeart/2005/8/layout/hProcess9"/>
    <dgm:cxn modelId="{307CFAFE-E613-409C-BD6E-21DE74E32587}" type="presParOf" srcId="{6ADEE8B7-8052-485A-965F-D1DE989646A9}" destId="{41EA4612-58D5-4B42-B7EA-F4B7C9841882}" srcOrd="3" destOrd="0" presId="urn:microsoft.com/office/officeart/2005/8/layout/hProcess9"/>
    <dgm:cxn modelId="{E454059E-90FE-4207-ABE9-73AE8D1DEF0F}" type="presParOf" srcId="{6ADEE8B7-8052-485A-965F-D1DE989646A9}" destId="{80E3584F-DC94-418D-AA63-A7D8152399CE}" srcOrd="4" destOrd="0" presId="urn:microsoft.com/office/officeart/2005/8/layout/hProcess9"/>
    <dgm:cxn modelId="{E0BED957-5D89-4275-A15C-F9ED40752546}" type="presParOf" srcId="{6ADEE8B7-8052-485A-965F-D1DE989646A9}" destId="{2C69946C-210E-48C8-8995-569D3270A285}" srcOrd="5" destOrd="0" presId="urn:microsoft.com/office/officeart/2005/8/layout/hProcess9"/>
    <dgm:cxn modelId="{806AA64D-1733-4E00-8479-C25F7B90B5E1}" type="presParOf" srcId="{6ADEE8B7-8052-485A-965F-D1DE989646A9}" destId="{AEE8EC91-43D4-45E0-A11A-95375D55E346}" srcOrd="6" destOrd="0" presId="urn:microsoft.com/office/officeart/2005/8/layout/hProcess9"/>
    <dgm:cxn modelId="{1FCA5CA4-3873-483B-B6E5-DC0BEC5FEC90}" type="presParOf" srcId="{6ADEE8B7-8052-485A-965F-D1DE989646A9}" destId="{A8ADC6F1-02D9-43FA-BA89-B49DA94B7589}" srcOrd="7" destOrd="0" presId="urn:microsoft.com/office/officeart/2005/8/layout/hProcess9"/>
    <dgm:cxn modelId="{BF382912-629C-44E6-9781-A41FC85AE026}" type="presParOf" srcId="{6ADEE8B7-8052-485A-965F-D1DE989646A9}" destId="{E66529BE-39AC-4BD3-9080-1217C34D4E8F}" srcOrd="8" destOrd="0" presId="urn:microsoft.com/office/officeart/2005/8/layout/hProcess9"/>
    <dgm:cxn modelId="{23EAF530-1C41-4FC3-900A-C718F85291D8}" type="presParOf" srcId="{6ADEE8B7-8052-485A-965F-D1DE989646A9}" destId="{A4CC3DB7-B17E-4D3F-A99A-2DE1B5F1988A}" srcOrd="9" destOrd="0" presId="urn:microsoft.com/office/officeart/2005/8/layout/hProcess9"/>
    <dgm:cxn modelId="{EC87E03A-A38F-4FD0-A800-D30608F54AB6}" type="presParOf" srcId="{6ADEE8B7-8052-485A-965F-D1DE989646A9}" destId="{0DE4BC58-2345-4A51-A6A0-85E01E85D9C6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F890FCC-5B13-40C7-B25B-2A70E49D0535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fld id="{BCCCD6FD-291D-4077-BAF0-D2374F0645E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6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90FCC-5B13-40C7-B25B-2A70E49D0535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CD6FD-291D-4077-BAF0-D2374F064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90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FF890FCC-5B13-40C7-B25B-2A70E49D0535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BCCCD6FD-291D-4077-BAF0-D2374F0645E3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1502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90FCC-5B13-40C7-B25B-2A70E49D0535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CD6FD-291D-4077-BAF0-D2374F064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35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fld id="{FF890FCC-5B13-40C7-B25B-2A70E49D0535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CCD6FD-291D-4077-BAF0-D2374F0645E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9603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90FCC-5B13-40C7-B25B-2A70E49D0535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CD6FD-291D-4077-BAF0-D2374F064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67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90FCC-5B13-40C7-B25B-2A70E49D0535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CD6FD-291D-4077-BAF0-D2374F064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90FCC-5B13-40C7-B25B-2A70E49D0535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CD6FD-291D-4077-BAF0-D2374F064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3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90FCC-5B13-40C7-B25B-2A70E49D0535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CD6FD-291D-4077-BAF0-D2374F064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55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90FCC-5B13-40C7-B25B-2A70E49D0535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CD6FD-291D-4077-BAF0-D2374F064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23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90FCC-5B13-40C7-B25B-2A70E49D0535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CD6FD-291D-4077-BAF0-D2374F064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26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fld id="{FF890FCC-5B13-40C7-B25B-2A70E49D0535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BCCCD6FD-291D-4077-BAF0-D2374F0645E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3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pn.com.sg/nba/story/_/id/28312678/how-deep-audacious-3-pointers-taking-nba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bI1eM2NeVyA" TargetMode="External"/><Relationship Id="rId3" Type="http://schemas.openxmlformats.org/officeDocument/2006/relationships/hyperlink" Target="https://www.basketball-reference.com/leagues/NBA_stats_per_game.html" TargetMode="External"/><Relationship Id="rId7" Type="http://schemas.openxmlformats.org/officeDocument/2006/relationships/hyperlink" Target="https://www.youtube.com/watch?v=uqNI4WZGSgU" TargetMode="External"/><Relationship Id="rId2" Type="http://schemas.openxmlformats.org/officeDocument/2006/relationships/hyperlink" Target="https://www.kaggle.com/ionaskel/nba-games-stats-from-2014-to-201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583U6pE6ovQ" TargetMode="External"/><Relationship Id="rId5" Type="http://schemas.openxmlformats.org/officeDocument/2006/relationships/hyperlink" Target="https://www.theringer.com/nba/2019/2/27/18240583/3-point-boom-nba-daryl-morey" TargetMode="External"/><Relationship Id="rId4" Type="http://schemas.openxmlformats.org/officeDocument/2006/relationships/hyperlink" Target="https://cheezburger.com/8244485/damian-lillards-apathetic-victory-stare-is-getting-rightfully-memed" TargetMode="External"/><Relationship Id="rId9" Type="http://schemas.openxmlformats.org/officeDocument/2006/relationships/hyperlink" Target="https://www.basketball-reference.com/teams/HOU/2020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2" y="1143293"/>
            <a:ext cx="7597887" cy="42689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NBA 3 Point revolution using logistics regression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Mod 5 Presentation</a:t>
            </a:r>
          </a:p>
          <a:p>
            <a:r>
              <a:rPr lang="en-US" dirty="0" smtClean="0"/>
              <a:t>Lim Zheng Wei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16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777416"/>
          </a:xfrm>
        </p:spPr>
        <p:txBody>
          <a:bodyPr/>
          <a:lstStyle/>
          <a:p>
            <a:r>
              <a:rPr lang="en-US" dirty="0" smtClean="0"/>
              <a:t>6 Feb 2020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37094"/>
            <a:ext cx="8610260" cy="4843270"/>
          </a:xfrm>
        </p:spPr>
      </p:pic>
      <p:sp>
        <p:nvSpPr>
          <p:cNvPr id="6" name="TextBox 5"/>
          <p:cNvSpPr txBox="1"/>
          <p:nvPr/>
        </p:nvSpPr>
        <p:spPr>
          <a:xfrm>
            <a:off x="9532189" y="1337094"/>
            <a:ext cx="24067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Austin Rivers: 35.6%</a:t>
            </a:r>
          </a:p>
          <a:p>
            <a:r>
              <a:rPr lang="en-US" sz="2400" dirty="0" smtClean="0"/>
              <a:t>Ben McLemore: 40%</a:t>
            </a:r>
          </a:p>
          <a:p>
            <a:r>
              <a:rPr lang="en-US" sz="2400" dirty="0" smtClean="0"/>
              <a:t>James Harden: 35.5%</a:t>
            </a:r>
          </a:p>
          <a:p>
            <a:r>
              <a:rPr lang="en-US" sz="2400" dirty="0" smtClean="0"/>
              <a:t>PJ Tucker: 35.8%</a:t>
            </a:r>
          </a:p>
          <a:p>
            <a:r>
              <a:rPr lang="en-US" sz="2400" dirty="0" smtClean="0"/>
              <a:t>Robert Covington: 33.5%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10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29 Feb 2020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54423"/>
            <a:ext cx="8597660" cy="4836184"/>
          </a:xfrm>
        </p:spPr>
      </p:pic>
      <p:sp>
        <p:nvSpPr>
          <p:cNvPr id="5" name="TextBox 4"/>
          <p:cNvSpPr txBox="1"/>
          <p:nvPr/>
        </p:nvSpPr>
        <p:spPr>
          <a:xfrm>
            <a:off x="9601200" y="1354423"/>
            <a:ext cx="23205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Austin Rivers: 35.6%</a:t>
            </a:r>
          </a:p>
          <a:p>
            <a:r>
              <a:rPr lang="en-US" sz="2400" dirty="0" smtClean="0"/>
              <a:t>Ben McLemore: 40%</a:t>
            </a:r>
          </a:p>
          <a:p>
            <a:r>
              <a:rPr lang="en-US" sz="2400" dirty="0" smtClean="0"/>
              <a:t>Eric Gordon: 31.7%</a:t>
            </a:r>
          </a:p>
          <a:p>
            <a:r>
              <a:rPr lang="en-US" sz="2400" dirty="0" smtClean="0"/>
              <a:t>Jeff Green: 35.4%</a:t>
            </a:r>
          </a:p>
          <a:p>
            <a:r>
              <a:rPr lang="en-US" sz="2400" dirty="0" smtClean="0"/>
              <a:t>Russell Westbrook: 25.5%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904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Does outshooting your opponent = win?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Does making more 3s than your opponent = win?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Does having a higher 3PT % than your opponent = win?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Does shooting the 3PT well(&gt;=50%) = win?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Does having more assists than your opponent = win?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GB" sz="2400" dirty="0" smtClean="0"/>
              <a:t>Notice they are all Naïve Bayes Theorem.</a:t>
            </a:r>
          </a:p>
          <a:p>
            <a:pPr marL="0" indent="0">
              <a:buNone/>
            </a:pPr>
            <a:r>
              <a:rPr lang="en-GB" sz="2400" dirty="0" smtClean="0"/>
              <a:t>5 </a:t>
            </a:r>
            <a:r>
              <a:rPr lang="en-GB" sz="2400" dirty="0"/>
              <a:t>questions, I shall use 1 different technique for each question for illustration purposes.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637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76709" y="569066"/>
            <a:ext cx="10153289" cy="5655156"/>
          </a:xfrm>
        </p:spPr>
        <p:txBody>
          <a:bodyPr/>
          <a:lstStyle/>
          <a:p>
            <a:r>
              <a:rPr lang="en-US" dirty="0" smtClean="0"/>
              <a:t>Import relevant libraries and data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710" y="1238089"/>
            <a:ext cx="7021901" cy="28761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08" y="4355645"/>
            <a:ext cx="6406551" cy="186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1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 EDA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nba.isnull</a:t>
            </a:r>
            <a:r>
              <a:rPr lang="en-US" dirty="0"/>
              <a:t>().sum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nba.shape</a:t>
            </a:r>
            <a:r>
              <a:rPr lang="en-US" dirty="0" smtClean="0"/>
              <a:t> </a:t>
            </a:r>
          </a:p>
          <a:p>
            <a:r>
              <a:rPr lang="en-US" dirty="0" smtClean="0"/>
              <a:t>(9840, 41)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492" y="569066"/>
            <a:ext cx="1897920" cy="578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date as index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600" y="1357993"/>
            <a:ext cx="6248400" cy="40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1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Set dummy variable for Win/Loss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175" y="2703443"/>
            <a:ext cx="8447398" cy="349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7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 err="1" smtClean="0"/>
              <a:t>ba.corr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2139" y="2199736"/>
            <a:ext cx="9348194" cy="2406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97" y="2303254"/>
            <a:ext cx="1837307" cy="23028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34777" y="2009955"/>
            <a:ext cx="1190446" cy="283809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596" y="5106838"/>
            <a:ext cx="833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Predict: This data is going to be bad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70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13381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Trust the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043352"/>
              </p:ext>
            </p:extLst>
          </p:nvPr>
        </p:nvGraphicFramePr>
        <p:xfrm>
          <a:off x="2484407" y="707365"/>
          <a:ext cx="7306574" cy="5741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328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i="0" dirty="0"/>
              <a:t>Q1</a:t>
            </a:r>
            <a:br>
              <a:rPr lang="en-GB" b="1" i="0" dirty="0"/>
            </a:br>
            <a:r>
              <a:rPr lang="en-GB" b="1" i="0" dirty="0"/>
              <a:t>Does outshooting your opponent in 3s result = win?</a:t>
            </a:r>
            <a:br>
              <a:rPr lang="en-GB" b="1" i="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shall use Logistic Regression for this question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923691"/>
            <a:ext cx="6862040" cy="300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7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3 PT was first introduced in 1979.</a:t>
            </a:r>
          </a:p>
          <a:p>
            <a:r>
              <a:rPr lang="en-US" sz="2800" dirty="0" smtClean="0"/>
              <a:t>Only 1 3 PT attempt(3PTA) during the 1979 NBA Finals</a:t>
            </a:r>
          </a:p>
          <a:p>
            <a:r>
              <a:rPr lang="en-US" sz="2800" dirty="0" smtClean="0"/>
              <a:t>2017/18 Houston Rockets have more 3PTA than all the teams combined in the 1980s</a:t>
            </a:r>
          </a:p>
          <a:p>
            <a:r>
              <a:rPr lang="en-US" sz="2800" dirty="0" smtClean="0"/>
              <a:t>Also the 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NBA team in history to attempt more 3s than 2s</a:t>
            </a:r>
          </a:p>
          <a:p>
            <a:r>
              <a:rPr lang="en-US" sz="2800" dirty="0" smtClean="0"/>
              <a:t>Players are more comfortable shooting from 3PT line and beyond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372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It Up like 1,2,3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155" y="2076376"/>
            <a:ext cx="7967246" cy="478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0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1776412"/>
            <a:ext cx="119157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7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805" y="-6139"/>
            <a:ext cx="6958168" cy="6864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815" y="1406106"/>
            <a:ext cx="20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 Negative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8623" y="1406106"/>
            <a:ext cx="20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 Positive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0140" y="4931433"/>
            <a:ext cx="20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 Negative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8623" y="4931433"/>
            <a:ext cx="20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 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03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 please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309" y="4641010"/>
            <a:ext cx="11067689" cy="15832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Recall(no pun intended):</a:t>
            </a:r>
          </a:p>
          <a:p>
            <a:pPr marL="0" indent="0">
              <a:buNone/>
            </a:pPr>
            <a:r>
              <a:rPr lang="en-US" dirty="0" smtClean="0"/>
              <a:t>Precision : How good at predicting positive outcomes when it’s actually positive - TP/(TP+FP)</a:t>
            </a:r>
          </a:p>
          <a:p>
            <a:pPr marL="0" indent="0">
              <a:buNone/>
            </a:pPr>
            <a:r>
              <a:rPr lang="en-US" dirty="0" smtClean="0"/>
              <a:t>Recall : How good at predicting actual positive outcomes - TP/(TP+FN)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697" y="2253644"/>
            <a:ext cx="53435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6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that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88235"/>
            <a:ext cx="4310332" cy="1986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1" y="416753"/>
            <a:ext cx="6248398" cy="58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3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i="0" dirty="0"/>
              <a:t>Q2</a:t>
            </a:r>
            <a:br>
              <a:rPr lang="en-GB" b="1" i="0" dirty="0"/>
            </a:br>
            <a:r>
              <a:rPr lang="en-GB" b="1" i="0" dirty="0"/>
              <a:t>Does making more 3s than your opponent = win?</a:t>
            </a:r>
            <a:br>
              <a:rPr lang="en-GB" b="1" i="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</a:t>
            </a:r>
            <a:r>
              <a:rPr lang="en-GB" dirty="0"/>
              <a:t>shall use SVM Linear for this question.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699404"/>
            <a:ext cx="6704868" cy="242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1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9950" y="2449291"/>
            <a:ext cx="4972050" cy="2105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644"/>
            <a:ext cx="6822373" cy="629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8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895" y="0"/>
            <a:ext cx="7274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4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i="0" dirty="0"/>
              <a:t>Q3</a:t>
            </a:r>
            <a:br>
              <a:rPr lang="en-GB" b="1" i="0" dirty="0"/>
            </a:br>
            <a:r>
              <a:rPr lang="en-GB" b="1" i="0" dirty="0"/>
              <a:t>Does having higher 3PT% than your opponent = win?</a:t>
            </a:r>
            <a:br>
              <a:rPr lang="en-GB" b="1" i="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shall use non-linear SVM for this </a:t>
            </a:r>
            <a:r>
              <a:rPr lang="en-GB" dirty="0" smtClean="0"/>
              <a:t>question.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794293"/>
            <a:ext cx="6797862" cy="25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2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0875" y="2397873"/>
            <a:ext cx="5191125" cy="2200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099"/>
            <a:ext cx="65246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1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831" y="319176"/>
            <a:ext cx="3833624" cy="29124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03" y="3524878"/>
            <a:ext cx="3831644" cy="2912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203" y="319176"/>
            <a:ext cx="3833624" cy="2983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976" y="3306972"/>
            <a:ext cx="3892479" cy="31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9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540" y="-9610"/>
            <a:ext cx="7102235" cy="68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5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/>
              <a:t>Q4</a:t>
            </a:r>
            <a:br>
              <a:rPr lang="en-US" b="1" i="0" dirty="0"/>
            </a:br>
            <a:r>
              <a:rPr lang="en-US" b="1" i="0" dirty="0"/>
              <a:t>3PT% &gt;= 50% = win?</a:t>
            </a:r>
            <a:br>
              <a:rPr lang="en-US" b="1" i="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shall use Naive Bayes to tackle this question.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156" y="1354346"/>
            <a:ext cx="7074844" cy="2619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58" y="4383463"/>
            <a:ext cx="7082142" cy="7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3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631"/>
            <a:ext cx="6953250" cy="6296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0" y="2339368"/>
            <a:ext cx="50101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5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14287"/>
            <a:ext cx="71913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4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i="0" dirty="0"/>
              <a:t>Q5</a:t>
            </a:r>
            <a:br>
              <a:rPr lang="en-GB" b="1" i="0" dirty="0"/>
            </a:br>
            <a:r>
              <a:rPr lang="en-GB" b="1" i="0" dirty="0" smtClean="0"/>
              <a:t>More </a:t>
            </a:r>
            <a:r>
              <a:rPr lang="en-GB" b="1" i="0" dirty="0"/>
              <a:t>assists than your opponent = win?</a:t>
            </a:r>
            <a:br>
              <a:rPr lang="en-GB" b="1" i="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shall use the </a:t>
            </a:r>
            <a:r>
              <a:rPr lang="en-US" dirty="0" err="1" smtClean="0"/>
              <a:t>GridSearch</a:t>
            </a:r>
            <a:r>
              <a:rPr lang="en-US" dirty="0" smtClean="0"/>
              <a:t> Method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086929"/>
            <a:ext cx="7010400" cy="403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6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8686"/>
            <a:ext cx="5593672" cy="5055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740" y="1138686"/>
            <a:ext cx="5648898" cy="505507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63592" y="257753"/>
            <a:ext cx="10978551" cy="777416"/>
          </a:xfrm>
        </p:spPr>
        <p:txBody>
          <a:bodyPr>
            <a:normAutofit/>
          </a:bodyPr>
          <a:lstStyle/>
          <a:p>
            <a:r>
              <a:rPr lang="en-US" dirty="0" err="1" smtClean="0"/>
              <a:t>GridSearch</a:t>
            </a:r>
            <a:r>
              <a:rPr lang="en-US" dirty="0" smtClean="0"/>
              <a:t>(Linear) vs Naïve Bayes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38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401" y="2358066"/>
            <a:ext cx="4857750" cy="2038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82" y="2358066"/>
            <a:ext cx="49434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4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1871"/>
            <a:ext cx="5979747" cy="54982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352" y="741870"/>
            <a:ext cx="6347648" cy="54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7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that it’s true when P&gt;= 0.5,</a:t>
            </a:r>
          </a:p>
          <a:p>
            <a:r>
              <a:rPr lang="en-US" dirty="0" smtClean="0"/>
              <a:t>For  Q1,2,4,5 – it is expected that the team would go on to win when the criteria is fulfilled</a:t>
            </a:r>
          </a:p>
          <a:p>
            <a:r>
              <a:rPr lang="en-US" dirty="0" smtClean="0"/>
              <a:t>Using logistic regression is probably not the preferred way for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665" y="3467244"/>
            <a:ext cx="3467100" cy="1828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63442" y="3769168"/>
            <a:ext cx="1104181" cy="152687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6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Naive Bayes appears to be the best method for classification</a:t>
            </a:r>
          </a:p>
          <a:p>
            <a:r>
              <a:rPr lang="en-US" dirty="0" smtClean="0"/>
              <a:t>It appears shooting more 3s does not translate to wins</a:t>
            </a:r>
          </a:p>
          <a:p>
            <a:r>
              <a:rPr lang="en-US" dirty="0" smtClean="0"/>
              <a:t>Then again ROC value is relatively low</a:t>
            </a:r>
          </a:p>
          <a:p>
            <a:r>
              <a:rPr lang="en-US" dirty="0" smtClean="0"/>
              <a:t>Lack of advanced data </a:t>
            </a:r>
            <a:r>
              <a:rPr lang="en-US" dirty="0" err="1" smtClean="0"/>
              <a:t>e.g</a:t>
            </a:r>
            <a:r>
              <a:rPr lang="en-US" dirty="0" smtClean="0"/>
              <a:t> quality of shots, individual stats</a:t>
            </a:r>
          </a:p>
          <a:p>
            <a:r>
              <a:rPr lang="en-US" dirty="0" smtClean="0"/>
              <a:t>Future Work: Look into other factors affecting the outcome </a:t>
            </a:r>
            <a:endParaRPr lang="en-US" dirty="0" smtClean="0"/>
          </a:p>
          <a:p>
            <a:r>
              <a:rPr lang="en-US" dirty="0" smtClean="0"/>
              <a:t>If you want to shoot your way to </a:t>
            </a:r>
            <a:r>
              <a:rPr lang="en-US" dirty="0" err="1" smtClean="0"/>
              <a:t>Ws</a:t>
            </a:r>
            <a:r>
              <a:rPr lang="en-US" dirty="0" smtClean="0"/>
              <a:t>, “live by the 3, die by the 3”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0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1" y="289937"/>
            <a:ext cx="10994276" cy="5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7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</a:t>
            </a:r>
            <a:r>
              <a:rPr lang="en-US" dirty="0" err="1" smtClean="0"/>
              <a:t>wanna</a:t>
            </a:r>
            <a:r>
              <a:rPr lang="en-US" dirty="0" smtClean="0"/>
              <a:t> find out more…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https://www.espn.com.sg/nba/story/_/</a:t>
            </a:r>
            <a:r>
              <a:rPr lang="en-US" dirty="0" smtClean="0">
                <a:hlinkClick r:id="rId2"/>
              </a:rPr>
              <a:t>id/28312678/how-deep-audacious-3-pointers-taking-nba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96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www.kaggle.com/ionaskel/nba-games-stats-from-2014-to-2018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www.basketball-reference.com/leagues/NBA_stats_per_game.html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https://cheezburger.com/8244485/damian-lillards-apathetic-victory-stare-is-getting-rightfully-memed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www.theringer.com/nba/2019/2/27/18240583/3-point-boom-nba-daryl-morey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www.youtube.com/watch?v=583U6pE6ovQ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www.youtube.com/watch?v=uqNI4WZGSgU</a:t>
            </a:r>
            <a:endParaRPr lang="en-US" dirty="0" smtClean="0"/>
          </a:p>
          <a:p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www.youtube.com/watch?v=bI1eM2NeVyA</a:t>
            </a:r>
            <a:endParaRPr lang="en-US" dirty="0" smtClean="0"/>
          </a:p>
          <a:p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www.basketball-reference.com/teams/HOU/2020.html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8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27" y="301924"/>
            <a:ext cx="11052469" cy="56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4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26" y="441454"/>
            <a:ext cx="10089132" cy="54218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96091" y="638355"/>
            <a:ext cx="569343" cy="534837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06506" y="664234"/>
            <a:ext cx="871268" cy="519903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4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373" y="569066"/>
            <a:ext cx="3833906" cy="1492647"/>
          </a:xfrm>
        </p:spPr>
        <p:txBody>
          <a:bodyPr/>
          <a:lstStyle/>
          <a:p>
            <a:r>
              <a:rPr lang="en-US" dirty="0" smtClean="0"/>
              <a:t>Why shoot more 3s?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Floor spacing</a:t>
            </a:r>
          </a:p>
          <a:p>
            <a:r>
              <a:rPr lang="en-US" sz="2800" dirty="0" smtClean="0"/>
              <a:t>Allows non-shooters more room to operate/anyone to attack the paint</a:t>
            </a:r>
          </a:p>
          <a:p>
            <a:r>
              <a:rPr lang="en-US" sz="2800" dirty="0" smtClean="0"/>
              <a:t>3 &gt; 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706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 Apr 2009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70082"/>
            <a:ext cx="8235218" cy="4632310"/>
          </a:xfrm>
        </p:spPr>
      </p:pic>
    </p:spTree>
    <p:extLst>
      <p:ext uri="{BB962C8B-B14F-4D97-AF65-F5344CB8AC3E}">
        <p14:creationId xmlns:p14="http://schemas.microsoft.com/office/powerpoint/2010/main" val="374145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 Apr 2009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87336"/>
            <a:ext cx="8204544" cy="4615056"/>
          </a:xfrm>
        </p:spPr>
      </p:pic>
    </p:spTree>
    <p:extLst>
      <p:ext uri="{BB962C8B-B14F-4D97-AF65-F5344CB8AC3E}">
        <p14:creationId xmlns:p14="http://schemas.microsoft.com/office/powerpoint/2010/main" val="41404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40C0F"/>
      </a:dk2>
      <a:lt2>
        <a:srgbClr val="F2F0EF"/>
      </a:lt2>
      <a:accent1>
        <a:srgbClr val="51303B"/>
      </a:accent1>
      <a:accent2>
        <a:srgbClr val="ABA299"/>
      </a:accent2>
      <a:accent3>
        <a:srgbClr val="475A6B"/>
      </a:accent3>
      <a:accent4>
        <a:srgbClr val="9A5853"/>
      </a:accent4>
      <a:accent5>
        <a:srgbClr val="A98E58"/>
      </a:accent5>
      <a:accent6>
        <a:srgbClr val="754C66"/>
      </a:accent6>
      <a:hlink>
        <a:srgbClr val="448593"/>
      </a:hlink>
      <a:folHlink>
        <a:srgbClr val="935E7A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36CA9F4A-BB34-428E-BF18-E0AFB26A73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544</TotalTime>
  <Words>543</Words>
  <Application>Microsoft Office PowerPoint</Application>
  <PresentationFormat>Widescreen</PresentationFormat>
  <Paragraphs>98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Century Schoolbook</vt:lpstr>
      <vt:lpstr>Corbel</vt:lpstr>
      <vt:lpstr>Headlines</vt:lpstr>
      <vt:lpstr>NBA 3 Point revolution using logistics regression</vt:lpstr>
      <vt:lpstr>Intro</vt:lpstr>
      <vt:lpstr>PowerPoint Presentation</vt:lpstr>
      <vt:lpstr>PowerPoint Presentation</vt:lpstr>
      <vt:lpstr>PowerPoint Presentation</vt:lpstr>
      <vt:lpstr>PowerPoint Presentation</vt:lpstr>
      <vt:lpstr>Why shoot more 3s?</vt:lpstr>
      <vt:lpstr>18 Apr 2009</vt:lpstr>
      <vt:lpstr>18 Apr 2009</vt:lpstr>
      <vt:lpstr>6 Feb 2020</vt:lpstr>
      <vt:lpstr>29 Feb 2020</vt:lpstr>
      <vt:lpstr>Questions</vt:lpstr>
      <vt:lpstr>PowerPoint Presentation</vt:lpstr>
      <vt:lpstr>Perform EDA</vt:lpstr>
      <vt:lpstr>Make date as index</vt:lpstr>
      <vt:lpstr>Set dummy variable for Win/Loss</vt:lpstr>
      <vt:lpstr>nba.corr()</vt:lpstr>
      <vt:lpstr>Trust the Process</vt:lpstr>
      <vt:lpstr>Q1 Does outshooting your opponent in 3s result = win? </vt:lpstr>
      <vt:lpstr>Step It Up like 1,2,3</vt:lpstr>
      <vt:lpstr>Confusing?</vt:lpstr>
      <vt:lpstr>PowerPoint Presentation</vt:lpstr>
      <vt:lpstr>Report please</vt:lpstr>
      <vt:lpstr>ROC that curve</vt:lpstr>
      <vt:lpstr>Q2 Does making more 3s than your opponent = win? </vt:lpstr>
      <vt:lpstr>PowerPoint Presentation</vt:lpstr>
      <vt:lpstr>PowerPoint Presentation</vt:lpstr>
      <vt:lpstr>Q3 Does having higher 3PT% than your opponent = win? </vt:lpstr>
      <vt:lpstr>PowerPoint Presentation</vt:lpstr>
      <vt:lpstr>PowerPoint Presentation</vt:lpstr>
      <vt:lpstr>Q4 3PT% &gt;= 50% = win? </vt:lpstr>
      <vt:lpstr>PowerPoint Presentation</vt:lpstr>
      <vt:lpstr>PowerPoint Presentation</vt:lpstr>
      <vt:lpstr>Q5 More assists than your opponent = win? </vt:lpstr>
      <vt:lpstr>GridSearch(Linear) vs Naïve Bayes</vt:lpstr>
      <vt:lpstr>PowerPoint Presentation</vt:lpstr>
      <vt:lpstr>PowerPoint Presentation</vt:lpstr>
      <vt:lpstr>Analysis </vt:lpstr>
      <vt:lpstr>Conclusion</vt:lpstr>
      <vt:lpstr>If you wanna find out more…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Zheng Wei</dc:creator>
  <cp:lastModifiedBy>Lim Zheng Wei</cp:lastModifiedBy>
  <cp:revision>27</cp:revision>
  <dcterms:created xsi:type="dcterms:W3CDTF">2020-08-22T11:33:20Z</dcterms:created>
  <dcterms:modified xsi:type="dcterms:W3CDTF">2020-08-25T08:52:54Z</dcterms:modified>
</cp:coreProperties>
</file>